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3" r:id="rId2"/>
    <p:sldId id="344" r:id="rId3"/>
    <p:sldId id="350" r:id="rId4"/>
    <p:sldId id="355" r:id="rId5"/>
    <p:sldId id="351" r:id="rId6"/>
    <p:sldId id="353" r:id="rId7"/>
    <p:sldId id="354" r:id="rId8"/>
    <p:sldId id="359" r:id="rId9"/>
    <p:sldId id="358" r:id="rId10"/>
    <p:sldId id="357" r:id="rId11"/>
    <p:sldId id="3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A65"/>
    <a:srgbClr val="46A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4B49D-A35F-468E-B0B9-5A235D3C343C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8D16-8275-4357-BD3C-2E06D5E2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1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9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5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5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9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19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8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B5B6-98CA-4941-8EAE-582701FE14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9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1" name="Picture Placeholder 4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464311" y="5737229"/>
            <a:ext cx="3592534" cy="99617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05" y="5815510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6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0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3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4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1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7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8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5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908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29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34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44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42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26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73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1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280" y="399448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0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02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83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88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16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41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73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2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1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67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0401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93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7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46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47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70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76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3425" y="329110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1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Here | mn.gov/websiteurl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1298" y="475543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49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3F60-3A26-4E30-A396-6EB486DDA5A1}" type="datetime1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C600-91CA-4088-8647-F41A51F3E8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7788"/>
            <a:ext cx="12191999" cy="1188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611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36670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767" y="899956"/>
            <a:ext cx="11038930" cy="191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58" y="4211319"/>
            <a:ext cx="12193057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5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9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60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1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6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2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5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NorthStarPromise.OHE@state.mn.us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www.ohe.state.mn.us/Documents/North%20Star%20Promise/North%20Star%20Promise%20Scholarship%20Fact%20Sheet_ADA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ohe.state.mn.us/Documents/North%20Star%20Promise/Northstar%20Promise%20Program%20Talking%20Points_ADA.pdf" TargetMode="External"/><Relationship Id="rId5" Type="http://schemas.openxmlformats.org/officeDocument/2006/relationships/hyperlink" Target="https://www.ohe.state.mn.us/sPages/northstarpromise.cfm#toolkit" TargetMode="External"/><Relationship Id="rId4" Type="http://schemas.openxmlformats.org/officeDocument/2006/relationships/hyperlink" Target="http://www.ohe.state.mn.us/northstarpromi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://www.ohe.state.mn.us/mnresid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5.png"/><Relationship Id="rId4" Type="http://schemas.openxmlformats.org/officeDocument/2006/relationships/hyperlink" Target="https://studentaid.gov/apply-for-aid/fafsa/filling-out/dependenc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BC8BAA-038A-4974-B3DA-4D8B9DCD372D}"/>
              </a:ext>
            </a:extLst>
          </p:cNvPr>
          <p:cNvSpPr txBox="1">
            <a:spLocks/>
          </p:cNvSpPr>
          <p:nvPr/>
        </p:nvSpPr>
        <p:spPr>
          <a:xfrm>
            <a:off x="598817" y="4051500"/>
            <a:ext cx="10416745" cy="1234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Program Overview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6AC4A"/>
                </a:solidFill>
              </a:rPr>
              <a:t>[Presentation for College Access Partners]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1BD3B-3D14-479A-B183-E257B7CA9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7" y="5938464"/>
            <a:ext cx="987238" cy="5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7225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Overall goals of the program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1042988" y="1729410"/>
            <a:ext cx="10515600" cy="506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133A65"/>
                </a:solidFill>
              </a:rPr>
              <a:t>By making college accessible and affordable, NSP is intended to have a </a:t>
            </a:r>
            <a:r>
              <a:rPr lang="en-US" sz="2800" dirty="0">
                <a:solidFill>
                  <a:srgbClr val="46AC4A"/>
                </a:solidFill>
              </a:rPr>
              <a:t>positive impact </a:t>
            </a:r>
            <a:r>
              <a:rPr lang="en-US" sz="2800" dirty="0">
                <a:solidFill>
                  <a:srgbClr val="133A65"/>
                </a:solidFill>
              </a:rPr>
              <a:t>on multiple fronts:</a:t>
            </a:r>
            <a:br>
              <a:rPr lang="en-US" sz="2800" dirty="0">
                <a:solidFill>
                  <a:srgbClr val="133A65"/>
                </a:solidFill>
              </a:rPr>
            </a:br>
            <a:endParaRPr lang="en-US" sz="2800" dirty="0">
              <a:solidFill>
                <a:srgbClr val="133A65"/>
              </a:solidFill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Create a </a:t>
            </a:r>
            <a:r>
              <a:rPr lang="en-US" sz="2800" dirty="0">
                <a:solidFill>
                  <a:srgbClr val="46AC4A"/>
                </a:solidFill>
              </a:rPr>
              <a:t>viable higher education path for Minnesotans </a:t>
            </a:r>
            <a:r>
              <a:rPr lang="en-US" sz="2800" dirty="0">
                <a:solidFill>
                  <a:srgbClr val="133A65"/>
                </a:solidFill>
              </a:rPr>
              <a:t>who may have previously thought education was not a possibility for them;</a:t>
            </a:r>
          </a:p>
          <a:p>
            <a:pPr>
              <a:lnSpc>
                <a:spcPct val="110000"/>
              </a:lnSpc>
            </a:pPr>
            <a:endParaRPr lang="en-US" sz="2800" dirty="0">
              <a:solidFill>
                <a:srgbClr val="133A65"/>
              </a:solidFill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Serve as an </a:t>
            </a:r>
            <a:r>
              <a:rPr lang="en-US" sz="2800" dirty="0">
                <a:solidFill>
                  <a:srgbClr val="46AC4A"/>
                </a:solidFill>
              </a:rPr>
              <a:t>economic driver for Minnesota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rgbClr val="133A65"/>
                </a:solidFill>
              </a:rPr>
              <a:t>by educating qualified workers who are much needed to fill vacancies in the state's labor force;</a:t>
            </a:r>
            <a:br>
              <a:rPr lang="en-US" sz="2800" dirty="0">
                <a:solidFill>
                  <a:srgbClr val="133A65"/>
                </a:solidFill>
              </a:rPr>
            </a:br>
            <a:endParaRPr lang="en-US" sz="2800" dirty="0">
              <a:solidFill>
                <a:srgbClr val="133A65"/>
              </a:solidFill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Help </a:t>
            </a:r>
            <a:r>
              <a:rPr lang="en-US" sz="2800" dirty="0">
                <a:solidFill>
                  <a:srgbClr val="46AC4A"/>
                </a:solidFill>
              </a:rPr>
              <a:t>stabilize enrollment </a:t>
            </a:r>
            <a:r>
              <a:rPr lang="en-US" sz="2800" dirty="0">
                <a:solidFill>
                  <a:srgbClr val="133A65"/>
                </a:solidFill>
              </a:rPr>
              <a:t>at Minnesota public institutions of higher education.</a:t>
            </a:r>
            <a:br>
              <a:rPr lang="en-US" sz="2800" dirty="0">
                <a:solidFill>
                  <a:srgbClr val="133A65"/>
                </a:solidFill>
              </a:rPr>
            </a:br>
            <a:endParaRPr lang="en-US" sz="2800" dirty="0">
              <a:solidFill>
                <a:srgbClr val="133A65"/>
              </a:solidFill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We estimate this program will impact </a:t>
            </a:r>
            <a:r>
              <a:rPr lang="en-US" sz="2800" dirty="0">
                <a:solidFill>
                  <a:srgbClr val="46AC4A"/>
                </a:solidFill>
              </a:rPr>
              <a:t>15,000-20,000 students </a:t>
            </a:r>
            <a:r>
              <a:rPr lang="en-US" sz="2800" dirty="0">
                <a:solidFill>
                  <a:srgbClr val="133A65"/>
                </a:solidFill>
              </a:rPr>
              <a:t>in the first academic year.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0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7225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Resources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1154772" y="1695235"/>
            <a:ext cx="10403816" cy="48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33A65"/>
                </a:solidFill>
              </a:rPr>
              <a:t>Visit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46AC4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www.ohe.state.mn.us/northstarpromise</a:t>
            </a:r>
            <a:br>
              <a:rPr lang="en-US" sz="3200" dirty="0">
                <a:solidFill>
                  <a:srgbClr val="46AC4A"/>
                </a:solidFill>
              </a:rPr>
            </a:br>
            <a:endParaRPr lang="en-US" sz="3200" dirty="0">
              <a:solidFill>
                <a:srgbClr val="46AC4A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33A65"/>
                </a:solidFill>
              </a:rPr>
              <a:t>Access the </a:t>
            </a:r>
            <a:r>
              <a:rPr lang="en-US" sz="3200" b="1" dirty="0">
                <a:solidFill>
                  <a:srgbClr val="46AC4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Star Promise Toolkit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33A65"/>
                </a:solidFill>
              </a:rPr>
              <a:t>North Star Promise </a:t>
            </a:r>
            <a:r>
              <a:rPr lang="en-US" sz="3200" b="1" dirty="0">
                <a:solidFill>
                  <a:srgbClr val="46AC4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Talking Points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6AC4A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Page Fact Sheet</a:t>
            </a:r>
            <a:r>
              <a:rPr lang="en-US" sz="3200" b="1" dirty="0">
                <a:solidFill>
                  <a:srgbClr val="46AC4A"/>
                </a:solidFill>
              </a:rPr>
              <a:t> </a:t>
            </a:r>
            <a:br>
              <a:rPr lang="en-US" sz="3200" dirty="0">
                <a:solidFill>
                  <a:srgbClr val="133A65"/>
                </a:solidFill>
              </a:rPr>
            </a:br>
            <a:r>
              <a:rPr lang="en-US" sz="2600" dirty="0">
                <a:solidFill>
                  <a:srgbClr val="133A65"/>
                </a:solidFill>
              </a:rPr>
              <a:t>(Available in Hmong, Somali and Spanish in toolkit)</a:t>
            </a:r>
            <a:br>
              <a:rPr lang="en-US" sz="3200" dirty="0">
                <a:solidFill>
                  <a:srgbClr val="133A65"/>
                </a:solidFill>
              </a:rPr>
            </a:br>
            <a:endParaRPr lang="en-US" sz="32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33A65"/>
                </a:solidFill>
              </a:rPr>
              <a:t>Frequently Asked Questions webpage </a:t>
            </a:r>
            <a:br>
              <a:rPr lang="en-US" sz="3200" dirty="0">
                <a:solidFill>
                  <a:srgbClr val="133A65"/>
                </a:solidFill>
              </a:rPr>
            </a:br>
            <a:r>
              <a:rPr lang="en-US" sz="3200" b="1" u="sng" dirty="0">
                <a:solidFill>
                  <a:srgbClr val="46AC4A"/>
                </a:solidFill>
              </a:rPr>
              <a:t>www.ohe.state.mn.us/nspFAQ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33A65"/>
                </a:solidFill>
              </a:rPr>
              <a:t>Email questions to: </a:t>
            </a:r>
            <a:br>
              <a:rPr lang="en-US" sz="3200" dirty="0">
                <a:solidFill>
                  <a:srgbClr val="133A65"/>
                </a:solidFill>
              </a:rPr>
            </a:br>
            <a:r>
              <a:rPr lang="en-US" sz="3200" b="1" dirty="0">
                <a:solidFill>
                  <a:srgbClr val="46AC4A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NorthStarPromise.OHE@state.mn.us</a:t>
            </a:r>
            <a:endParaRPr lang="en-US" sz="3200" dirty="0">
              <a:solidFill>
                <a:srgbClr val="46AC4A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7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531"/>
            <a:ext cx="10515600" cy="32320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2700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Beginning in the 2024-25 academic year,</a:t>
            </a:r>
            <a:br>
              <a:rPr lang="en-US" sz="2700" dirty="0">
                <a:solidFill>
                  <a:srgbClr val="133A65"/>
                </a:solidFill>
                <a:latin typeface="Brandon Grotesque Black" panose="020B0A03020203060202" pitchFamily="34" charset="0"/>
              </a:rPr>
            </a:br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 The North Star Promise Program</a:t>
            </a:r>
            <a:b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</a:br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will be an on-going, state funded </a:t>
            </a:r>
            <a:b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</a:br>
            <a:r>
              <a:rPr lang="en-US" b="1" i="1" dirty="0">
                <a:solidFill>
                  <a:srgbClr val="46AC4A"/>
                </a:solidFill>
                <a:latin typeface="Brandon Grotesque Black" panose="020B0A03020203060202" pitchFamily="34" charset="0"/>
              </a:rPr>
              <a:t>tuition and fee-free pathway </a:t>
            </a:r>
            <a:b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</a:br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to higher education for eligible Minnesotans. </a:t>
            </a:r>
          </a:p>
        </p:txBody>
      </p:sp>
    </p:spTree>
    <p:extLst>
      <p:ext uri="{BB962C8B-B14F-4D97-AF65-F5344CB8AC3E}">
        <p14:creationId xmlns:p14="http://schemas.microsoft.com/office/powerpoint/2010/main" val="3421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7225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Who is eligible for the North Star Promise?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1154772" y="1695235"/>
            <a:ext cx="9882455" cy="484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Any </a:t>
            </a:r>
            <a:r>
              <a:rPr lang="en-US" sz="2800" dirty="0">
                <a:solidFill>
                  <a:srgbClr val="133A6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Minnesota resident</a:t>
            </a:r>
            <a:r>
              <a:rPr lang="en-US" sz="2800" dirty="0">
                <a:solidFill>
                  <a:srgbClr val="133A65"/>
                </a:solidFill>
              </a:rPr>
              <a:t> who has a family Adjusted Gross Income (AGI)</a:t>
            </a:r>
            <a:br>
              <a:rPr lang="en-US" sz="2800" dirty="0">
                <a:solidFill>
                  <a:srgbClr val="133A65"/>
                </a:solidFill>
              </a:rPr>
            </a:br>
            <a:r>
              <a:rPr lang="en-US" sz="2800" dirty="0">
                <a:solidFill>
                  <a:srgbClr val="133A65"/>
                </a:solidFill>
              </a:rPr>
              <a:t>less than </a:t>
            </a:r>
            <a:r>
              <a:rPr lang="en-US" sz="2800" u="sng" dirty="0">
                <a:solidFill>
                  <a:srgbClr val="133A65"/>
                </a:solidFill>
              </a:rPr>
              <a:t>$80,000</a:t>
            </a:r>
            <a:r>
              <a:rPr lang="en-US" sz="2800" dirty="0">
                <a:solidFill>
                  <a:srgbClr val="133A65"/>
                </a:solidFill>
              </a:rPr>
              <a:t> (as reported on the FAFSA or MN Dream Act)</a:t>
            </a:r>
            <a:br>
              <a:rPr lang="en-US" sz="2800" dirty="0">
                <a:solidFill>
                  <a:srgbClr val="133A65"/>
                </a:solidFill>
              </a:rPr>
            </a:br>
            <a:endParaRPr lang="en-US" sz="28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New, returning and current college students</a:t>
            </a:r>
            <a:br>
              <a:rPr lang="en-US" sz="2800" dirty="0">
                <a:solidFill>
                  <a:srgbClr val="133A65"/>
                </a:solidFill>
              </a:rPr>
            </a:br>
            <a:endParaRPr lang="en-US" sz="28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Students who are attending a Minnesota public higher education institution or Tribal College</a:t>
            </a:r>
            <a:br>
              <a:rPr lang="en-US" sz="2800" dirty="0">
                <a:solidFill>
                  <a:srgbClr val="133A65"/>
                </a:solidFill>
              </a:rPr>
            </a:br>
            <a:endParaRPr lang="en-US" sz="28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Students who are taking at least one credit, enrolled in any program or course of study, working toward a degree, diploma or certificate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Students who are meeting Satisfactory Academic Program (SAP) standards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Students who have </a:t>
            </a:r>
            <a:r>
              <a:rPr lang="en-US" sz="2800" u="sng" dirty="0">
                <a:solidFill>
                  <a:srgbClr val="133A65"/>
                </a:solidFill>
              </a:rPr>
              <a:t>NOT</a:t>
            </a:r>
            <a:r>
              <a:rPr lang="en-US" sz="2800" dirty="0">
                <a:solidFill>
                  <a:srgbClr val="133A65"/>
                </a:solidFill>
              </a:rPr>
              <a:t> already earned a baccalaureate degree and are </a:t>
            </a:r>
            <a:r>
              <a:rPr lang="en-US" sz="2800" u="sng" dirty="0">
                <a:solidFill>
                  <a:srgbClr val="133A65"/>
                </a:solidFill>
              </a:rPr>
              <a:t>NOT</a:t>
            </a:r>
            <a:r>
              <a:rPr lang="en-US" sz="2800" dirty="0">
                <a:solidFill>
                  <a:srgbClr val="133A65"/>
                </a:solidFill>
              </a:rPr>
              <a:t> in </a:t>
            </a:r>
            <a:br>
              <a:rPr lang="en-US" sz="2800" dirty="0">
                <a:solidFill>
                  <a:srgbClr val="133A65"/>
                </a:solidFill>
              </a:rPr>
            </a:br>
            <a:r>
              <a:rPr lang="en-US" sz="2800" dirty="0">
                <a:solidFill>
                  <a:srgbClr val="133A65"/>
                </a:solidFill>
              </a:rPr>
              <a:t>default of a state or federal student loan</a:t>
            </a:r>
            <a:endParaRPr lang="en-US" dirty="0">
              <a:solidFill>
                <a:srgbClr val="133A65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0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805" y="428141"/>
            <a:ext cx="10905162" cy="15855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What does the North </a:t>
            </a:r>
            <a:b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</a:br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Star Promise cover?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1042805" y="2013735"/>
            <a:ext cx="4947029" cy="429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33A65"/>
                </a:solidFill>
              </a:rPr>
              <a:t>As a “last-dollar” program, the North Star Promise will cover the remaining balance of tuition and fees after other scholarships, grants, stipends and tuition waivers have been applied.</a:t>
            </a:r>
          </a:p>
          <a:p>
            <a:pPr>
              <a:lnSpc>
                <a:spcPct val="120000"/>
              </a:lnSpc>
            </a:pPr>
            <a:br>
              <a:rPr lang="en-US" sz="2800" dirty="0">
                <a:solidFill>
                  <a:srgbClr val="133A65"/>
                </a:solidFill>
              </a:rPr>
            </a:br>
            <a:r>
              <a:rPr lang="en-US" sz="2800" dirty="0">
                <a:solidFill>
                  <a:srgbClr val="133A65"/>
                </a:solidFill>
              </a:rPr>
              <a:t>Remember, the North Star Promise will fully cover the remaining balance of a student’s tuition and fees, but students should still budget for books and supplies, food and housing, and transportation.</a:t>
            </a:r>
            <a:endParaRPr lang="en-US" dirty="0">
              <a:solidFill>
                <a:srgbClr val="13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1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7225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What is family Adjusted Gross Income (AGI)?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838200" y="1568324"/>
            <a:ext cx="9130301" cy="4488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Adjusted Gross Income (AGI) is simply your total gross income minus specific deductions. 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AGI can be found on line 11 of your Federal 1040 Income Tax Return</a:t>
            </a:r>
            <a:r>
              <a:rPr lang="en-US" sz="3000" dirty="0">
                <a:solidFill>
                  <a:schemeClr val="bg1"/>
                </a:solidFill>
              </a:rPr>
              <a:t>. </a:t>
            </a:r>
          </a:p>
          <a:p>
            <a:pPr>
              <a:lnSpc>
                <a:spcPct val="130000"/>
              </a:lnSpc>
            </a:pP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When completing the 2024-25 FAFSA or </a:t>
            </a:r>
          </a:p>
          <a:p>
            <a:pPr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MN Dream Act application, you will use </a:t>
            </a:r>
          </a:p>
          <a:p>
            <a:pPr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prior, prior year AGI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In other words, the 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AGI from 2022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7225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AGI for Dependent vs. Independent Students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C25C9B-7270-4365-BD13-908E8099AA62}"/>
              </a:ext>
            </a:extLst>
          </p:cNvPr>
          <p:cNvSpPr/>
          <p:nvPr/>
        </p:nvSpPr>
        <p:spPr>
          <a:xfrm>
            <a:off x="1017140" y="1401108"/>
            <a:ext cx="4685017" cy="4085292"/>
          </a:xfrm>
          <a:prstGeom prst="roundRect">
            <a:avLst/>
          </a:prstGeom>
          <a:gradFill>
            <a:gsLst>
              <a:gs pos="100000">
                <a:srgbClr val="BFBFBF">
                  <a:lumMod val="99000"/>
                </a:srgbClr>
              </a:gs>
              <a:gs pos="53000">
                <a:srgbClr val="F5F5F5"/>
              </a:gs>
              <a:gs pos="78000">
                <a:srgbClr val="E8E8E8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Dependent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Dependent students will have their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parent(s) and stepparent, if applicable,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considered for program eligibility.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If parents are divorced, the income of the parent who provides more financial support to the student will be considered.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5DCFD2-5940-4D77-928A-633110679EBB}"/>
              </a:ext>
            </a:extLst>
          </p:cNvPr>
          <p:cNvSpPr/>
          <p:nvPr/>
        </p:nvSpPr>
        <p:spPr>
          <a:xfrm>
            <a:off x="6489843" y="1401108"/>
            <a:ext cx="4685017" cy="4085292"/>
          </a:xfrm>
          <a:prstGeom prst="roundRect">
            <a:avLst/>
          </a:prstGeom>
          <a:gradFill>
            <a:gsLst>
              <a:gs pos="100000">
                <a:srgbClr val="BFBFBF">
                  <a:lumMod val="99000"/>
                </a:srgbClr>
              </a:gs>
              <a:gs pos="53000">
                <a:srgbClr val="F5F5F5"/>
              </a:gs>
              <a:gs pos="78000">
                <a:srgbClr val="E8E8E8"/>
              </a:gs>
            </a:gsLst>
            <a:path path="circle">
              <a:fillToRect l="50000" t="50000" r="50000" b="50000"/>
            </a:path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Independent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Independent students will have their own income considered for program eligibility.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If the student is married, the student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their spouse’s combined AGI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will be considered.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44BFCBD-D8FD-4A87-9639-33840F0D4A42}"/>
              </a:ext>
            </a:extLst>
          </p:cNvPr>
          <p:cNvSpPr txBox="1">
            <a:spLocks/>
          </p:cNvSpPr>
          <p:nvPr/>
        </p:nvSpPr>
        <p:spPr>
          <a:xfrm>
            <a:off x="457200" y="5741581"/>
            <a:ext cx="11057860" cy="83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chemeClr val="bg1"/>
                </a:solidFill>
              </a:rPr>
              <a:t>Note: </a:t>
            </a:r>
            <a:r>
              <a:rPr lang="en-US" sz="3000" dirty="0">
                <a:solidFill>
                  <a:schemeClr val="bg1"/>
                </a:solidFill>
              </a:rPr>
              <a:t>Dependent and Independent status is determined by the financial aid application, </a:t>
            </a:r>
          </a:p>
          <a:p>
            <a:pPr algn="ctr"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</a:rPr>
              <a:t>not by the IRS definition. </a:t>
            </a:r>
            <a:r>
              <a:rPr lang="en-US" sz="3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 full details here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EA569-5D68-44BF-B5F6-3CBC5C5FF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01" y="1614487"/>
            <a:ext cx="1819897" cy="733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3C6A1-3ED1-437C-BCF4-FE22EBEE3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02" y="1614487"/>
            <a:ext cx="1819897" cy="7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560"/>
            <a:ext cx="10515600" cy="7225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NSP Award Amounts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838200" y="1837630"/>
            <a:ext cx="10632416" cy="513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There is </a:t>
            </a:r>
            <a:r>
              <a:rPr lang="en-US" sz="2800" dirty="0">
                <a:solidFill>
                  <a:srgbClr val="46AC4A"/>
                </a:solidFill>
              </a:rPr>
              <a:t>not a limit </a:t>
            </a:r>
            <a:r>
              <a:rPr lang="en-US" sz="2800" dirty="0">
                <a:solidFill>
                  <a:srgbClr val="133A65"/>
                </a:solidFill>
              </a:rPr>
              <a:t>on the maximum term, yearly, or lifetime dollar amount of an award.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Minimum award amount: $50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46AC4A"/>
                </a:solidFill>
              </a:rPr>
              <a:t>There are credit limits</a:t>
            </a:r>
            <a:r>
              <a:rPr lang="en-US" sz="2800" dirty="0">
                <a:solidFill>
                  <a:srgbClr val="133A65"/>
                </a:solidFill>
              </a:rPr>
              <a:t>. For students earning </a:t>
            </a:r>
            <a:r>
              <a:rPr lang="en-US" sz="2800" dirty="0">
                <a:solidFill>
                  <a:srgbClr val="46AC4A"/>
                </a:solidFill>
              </a:rPr>
              <a:t>2-year degrees</a:t>
            </a:r>
            <a:r>
              <a:rPr lang="en-US" sz="2800" dirty="0">
                <a:solidFill>
                  <a:srgbClr val="133A65"/>
                </a:solidFill>
              </a:rPr>
              <a:t>, NSP is limited to receipt of the award for an equivalent of 4 full-time semesters. For students earning </a:t>
            </a:r>
            <a:r>
              <a:rPr lang="en-US" sz="2800" dirty="0">
                <a:solidFill>
                  <a:srgbClr val="46AC4A"/>
                </a:solidFill>
              </a:rPr>
              <a:t>4-year degrees</a:t>
            </a:r>
            <a:r>
              <a:rPr lang="en-US" sz="2800" dirty="0">
                <a:solidFill>
                  <a:srgbClr val="133A65"/>
                </a:solidFill>
              </a:rPr>
              <a:t>, NSP is limited to receipt of the award for an equivalent of 8 full-time semesters.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0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255"/>
            <a:ext cx="10515600" cy="7225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North Star Promise Plus (NSP+)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649465" y="1580776"/>
            <a:ext cx="7610958" cy="513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Pell grant eligible students may also receive </a:t>
            </a:r>
            <a:r>
              <a:rPr lang="en-US" sz="2800" dirty="0">
                <a:solidFill>
                  <a:srgbClr val="46AC4A"/>
                </a:solidFill>
              </a:rPr>
              <a:t>North Star Promise Plus </a:t>
            </a:r>
            <a:r>
              <a:rPr lang="en-US" sz="2800" dirty="0">
                <a:solidFill>
                  <a:srgbClr val="133A65"/>
                </a:solidFill>
              </a:rPr>
              <a:t>funds.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This award is in addition to the North Star Promise (base) award and can be used to pay for non-tuition and fee related expenses.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The amount of the NSP+ award is based on a percentage of the Pell grant the student receives in the term.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The percentage of Pell match is 15%.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8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88CA-1D3B-4C93-AC2C-33D7584A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7225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33A65"/>
                </a:solidFill>
                <a:latin typeface="Brandon Grotesque Black" panose="020B0A03020203060202" pitchFamily="34" charset="0"/>
              </a:rPr>
              <a:t>What is the application process?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A9F321-854E-47EF-B124-94CC195EDDF7}"/>
              </a:ext>
            </a:extLst>
          </p:cNvPr>
          <p:cNvSpPr txBox="1">
            <a:spLocks/>
          </p:cNvSpPr>
          <p:nvPr/>
        </p:nvSpPr>
        <p:spPr>
          <a:xfrm>
            <a:off x="1044860" y="1787703"/>
            <a:ext cx="10102279" cy="3794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Complete the </a:t>
            </a:r>
            <a:r>
              <a:rPr lang="en-US" sz="2800" dirty="0">
                <a:solidFill>
                  <a:srgbClr val="46AC4A"/>
                </a:solidFill>
              </a:rPr>
              <a:t>2024-25 FAFSA or MN Dream Act application.</a:t>
            </a:r>
            <a:br>
              <a:rPr lang="en-US" sz="2800" dirty="0">
                <a:solidFill>
                  <a:srgbClr val="46AC4A"/>
                </a:solidFill>
              </a:rPr>
            </a:br>
            <a:endParaRPr lang="en-US" sz="2800" dirty="0">
              <a:solidFill>
                <a:srgbClr val="46AC4A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There is no additional application. </a:t>
            </a:r>
            <a:br>
              <a:rPr lang="en-US" sz="2800" dirty="0">
                <a:solidFill>
                  <a:srgbClr val="133A65"/>
                </a:solidFill>
              </a:rPr>
            </a:br>
            <a:endParaRPr lang="en-US" sz="2800" dirty="0">
              <a:solidFill>
                <a:srgbClr val="133A65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3A65"/>
                </a:solidFill>
              </a:rPr>
              <a:t>The college or university will assess a student’s eligibility on a term-by-term basis and award North Star Promise dollars to all eligible students. </a:t>
            </a:r>
            <a:r>
              <a:rPr lang="en-US" sz="2800" dirty="0">
                <a:solidFill>
                  <a:srgbClr val="46AC4A"/>
                </a:solidFill>
              </a:rPr>
              <a:t>No specific major or program of study required.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27166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823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Brandon Grotesque Black</vt:lpstr>
      <vt:lpstr>Calibri</vt:lpstr>
      <vt:lpstr>MN.IT</vt:lpstr>
      <vt:lpstr>PowerPoint Presentation</vt:lpstr>
      <vt:lpstr>Beginning in the 2024-25 academic year,  The North Star Promise Program will be an on-going, state funded  tuition and fee-free pathway  to higher education for eligible Minnesotans. </vt:lpstr>
      <vt:lpstr>Who is eligible for the North Star Promise?</vt:lpstr>
      <vt:lpstr>What does the North  Star Promise cover?</vt:lpstr>
      <vt:lpstr>What is family Adjusted Gross Income (AGI)?</vt:lpstr>
      <vt:lpstr>AGI for Dependent vs. Independent Students</vt:lpstr>
      <vt:lpstr>NSP Award Amounts</vt:lpstr>
      <vt:lpstr>North Star Promise Plus (NSP+)</vt:lpstr>
      <vt:lpstr>What is the application process?</vt:lpstr>
      <vt:lpstr>Overall goals of the program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Flores, Meghan (She/Her/Hers) (OHE)</dc:creator>
  <cp:lastModifiedBy>Fahrenkamp, Libby (She/Her/Hers) (OHE)</cp:lastModifiedBy>
  <cp:revision>82</cp:revision>
  <dcterms:created xsi:type="dcterms:W3CDTF">2023-07-24T20:28:45Z</dcterms:created>
  <dcterms:modified xsi:type="dcterms:W3CDTF">2024-08-15T16:55:18Z</dcterms:modified>
</cp:coreProperties>
</file>